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59" r:id="rId3"/>
    <p:sldId id="258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87"/>
    <p:restoredTop sz="94694"/>
  </p:normalViewPr>
  <p:slideViewPr>
    <p:cSldViewPr>
      <p:cViewPr>
        <p:scale>
          <a:sx n="161" d="100"/>
          <a:sy n="161" d="100"/>
        </p:scale>
        <p:origin x="888" y="2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9C36F-E0C1-3942-BFF4-3B9231732F2C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006BE-270D-494F-9C34-16A970A8F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26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006BE-270D-494F-9C34-16A970A8FA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27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006BE-270D-494F-9C34-16A970A8FA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028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006BE-270D-494F-9C34-16A970A8FA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35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006BE-270D-494F-9C34-16A970A8FA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36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006BE-270D-494F-9C34-16A970A8FA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22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5233BA-4E7A-774A-BA59-F1BBD936B6F5}"/>
              </a:ext>
            </a:extLst>
          </p:cNvPr>
          <p:cNvSpPr txBox="1"/>
          <p:nvPr/>
        </p:nvSpPr>
        <p:spPr>
          <a:xfrm>
            <a:off x="533400" y="4248150"/>
            <a:ext cx="419217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Refs: H. </a:t>
            </a:r>
            <a:r>
              <a:rPr lang="en-US" sz="1600" dirty="0" err="1"/>
              <a:t>Müller</a:t>
            </a:r>
            <a:r>
              <a:rPr lang="en-US" sz="1600" dirty="0"/>
              <a:t> , A. Sedley , and E. </a:t>
            </a:r>
            <a:r>
              <a:rPr lang="en-US" sz="1600" dirty="0" err="1"/>
              <a:t>Ferrall-Nunge</a:t>
            </a:r>
            <a:endParaRPr lang="en-US" sz="1600" dirty="0"/>
          </a:p>
          <a:p>
            <a:endParaRPr lang="en-US" sz="1400" dirty="0"/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E82DF5-7550-B647-BF1B-A018785C8A85}"/>
              </a:ext>
            </a:extLst>
          </p:cNvPr>
          <p:cNvSpPr txBox="1"/>
          <p:nvPr/>
        </p:nvSpPr>
        <p:spPr>
          <a:xfrm>
            <a:off x="762000" y="1428750"/>
            <a:ext cx="5027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Survey Research Methods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482656-66AD-2348-B3E2-5568F01D1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12" y="971550"/>
            <a:ext cx="6894706" cy="1327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77950A-68C9-E34D-83DC-7F19301F1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22500"/>
            <a:ext cx="6818506" cy="213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95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7EC660-153E-5A44-85B3-E6247066A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3350"/>
            <a:ext cx="7086600" cy="30890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766698-A1D8-774F-B3F0-0FCE3D8D6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202615"/>
            <a:ext cx="4064000" cy="180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46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60A36A-F66A-B349-BCCC-89F4974317AF}"/>
              </a:ext>
            </a:extLst>
          </p:cNvPr>
          <p:cNvSpPr txBox="1"/>
          <p:nvPr/>
        </p:nvSpPr>
        <p:spPr>
          <a:xfrm>
            <a:off x="304800" y="209550"/>
            <a:ext cx="883280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Probability Versus Non-probability Sampling </a:t>
            </a:r>
          </a:p>
          <a:p>
            <a:endParaRPr lang="en-US" dirty="0"/>
          </a:p>
          <a:p>
            <a:r>
              <a:rPr lang="en-US" dirty="0"/>
              <a:t>Sampling a population can be accomplished through probability- and non-probability-based </a:t>
            </a:r>
          </a:p>
          <a:p>
            <a:r>
              <a:rPr lang="en-US" dirty="0"/>
              <a:t>methods. </a:t>
            </a:r>
            <a:r>
              <a:rPr lang="en-US" i="1" dirty="0"/>
              <a:t>Probability or random sampling </a:t>
            </a:r>
            <a:r>
              <a:rPr lang="en-US" dirty="0"/>
              <a:t>is considered the gold standard because every </a:t>
            </a:r>
          </a:p>
          <a:p>
            <a:r>
              <a:rPr lang="en-US" dirty="0"/>
              <a:t>person in the sampling frame has an equal, nonzero chance of being chosen for the sample; </a:t>
            </a:r>
          </a:p>
          <a:p>
            <a:r>
              <a:rPr lang="en-US" dirty="0"/>
              <a:t>essentially, the sample is selected completely randomly. </a:t>
            </a:r>
          </a:p>
          <a:p>
            <a:endParaRPr lang="en-US" dirty="0"/>
          </a:p>
          <a:p>
            <a:r>
              <a:rPr lang="en-US" dirty="0"/>
              <a:t>This minimizes </a:t>
            </a:r>
            <a:r>
              <a:rPr lang="en-US" i="1" dirty="0"/>
              <a:t>sampling bias</a:t>
            </a:r>
            <a:r>
              <a:rPr lang="en-US" dirty="0"/>
              <a:t>, also known as </a:t>
            </a:r>
            <a:r>
              <a:rPr lang="en-US" i="1" dirty="0"/>
              <a:t>selection bias</a:t>
            </a:r>
            <a:r>
              <a:rPr lang="en-US" dirty="0"/>
              <a:t>, by randomly drawing the </a:t>
            </a:r>
          </a:p>
          <a:p>
            <a:r>
              <a:rPr lang="en-US" dirty="0"/>
              <a:t>sample from individuals in the sampling frame and by inviting every- one in the sample </a:t>
            </a:r>
          </a:p>
          <a:p>
            <a:r>
              <a:rPr lang="en-US" dirty="0"/>
              <a:t>in the same way.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8C2260-8EF1-374E-A864-091E1D970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202615"/>
            <a:ext cx="4064000" cy="180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44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60A36A-F66A-B349-BCCC-89F4974317AF}"/>
              </a:ext>
            </a:extLst>
          </p:cNvPr>
          <p:cNvSpPr txBox="1"/>
          <p:nvPr/>
        </p:nvSpPr>
        <p:spPr>
          <a:xfrm>
            <a:off x="304800" y="209550"/>
            <a:ext cx="878157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Convenience Sampling </a:t>
            </a:r>
          </a:p>
          <a:p>
            <a:endParaRPr lang="en-US" dirty="0"/>
          </a:p>
          <a:p>
            <a:r>
              <a:rPr lang="en-US" dirty="0"/>
              <a:t>While probability sampling is ideal, it is often impossible to reach and randomly select from </a:t>
            </a:r>
          </a:p>
          <a:p>
            <a:r>
              <a:rPr lang="en-US" dirty="0"/>
              <a:t>the entire target population, especially when targeting small populations (e.g., users of a </a:t>
            </a:r>
          </a:p>
          <a:p>
            <a:r>
              <a:rPr lang="en-US" dirty="0"/>
              <a:t>specialized enterprise product or experts in a particular field) or investigating sensitive or </a:t>
            </a:r>
          </a:p>
          <a:p>
            <a:r>
              <a:rPr lang="en-US" dirty="0"/>
              <a:t>rare behavior. In these situations, researchers may use </a:t>
            </a:r>
            <a:r>
              <a:rPr lang="en-US" i="1" dirty="0"/>
              <a:t>non-probability sampling </a:t>
            </a:r>
            <a:r>
              <a:rPr lang="en-US" dirty="0"/>
              <a:t>methods </a:t>
            </a:r>
          </a:p>
          <a:p>
            <a:r>
              <a:rPr lang="en-US" dirty="0"/>
              <a:t>such as volunteer opt-in panels, unrestricted self-selected surveys (e.g., links on blogs and s</a:t>
            </a:r>
          </a:p>
          <a:p>
            <a:r>
              <a:rPr lang="en-US" dirty="0" err="1"/>
              <a:t>ocial</a:t>
            </a:r>
            <a:r>
              <a:rPr lang="en-US" dirty="0"/>
              <a:t> networks), snowball recruiting (i.e., asking for friends of friends), and </a:t>
            </a:r>
            <a:r>
              <a:rPr lang="en-US" b="1" i="1" dirty="0"/>
              <a:t>convenience </a:t>
            </a:r>
          </a:p>
          <a:p>
            <a:r>
              <a:rPr lang="en-US" b="1" i="1" dirty="0"/>
              <a:t>samples</a:t>
            </a:r>
            <a:r>
              <a:rPr lang="en-US" i="1" dirty="0"/>
              <a:t> </a:t>
            </a:r>
            <a:r>
              <a:rPr lang="en-US" dirty="0"/>
              <a:t>(i.e., targeting people readily available, such as mall shoppers).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8C2260-8EF1-374E-A864-091E1D970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202615"/>
            <a:ext cx="4064000" cy="180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653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60A36A-F66A-B349-BCCC-89F4974317AF}"/>
              </a:ext>
            </a:extLst>
          </p:cNvPr>
          <p:cNvSpPr txBox="1"/>
          <p:nvPr/>
        </p:nvSpPr>
        <p:spPr>
          <a:xfrm>
            <a:off x="304800" y="209550"/>
            <a:ext cx="874271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Sample Size and Error Margin </a:t>
            </a:r>
          </a:p>
          <a:p>
            <a:endParaRPr lang="en-US" dirty="0"/>
          </a:p>
          <a:p>
            <a:r>
              <a:rPr lang="en-US" dirty="0"/>
              <a:t>First, the researcher needs to determine approximately how many people make up the </a:t>
            </a:r>
          </a:p>
          <a:p>
            <a:r>
              <a:rPr lang="en-US" dirty="0"/>
              <a:t>population being studied. Second, as the survey does not measure the entire population, </a:t>
            </a:r>
          </a:p>
          <a:p>
            <a:r>
              <a:rPr lang="en-US" dirty="0"/>
              <a:t>the required level of precision must be chosen, which consists of the margin of error and </a:t>
            </a:r>
          </a:p>
          <a:p>
            <a:r>
              <a:rPr lang="en-US" dirty="0"/>
              <a:t>the confidence level. 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i="1" dirty="0"/>
              <a:t>margin of error </a:t>
            </a:r>
            <a:r>
              <a:rPr lang="en-US" dirty="0"/>
              <a:t>expresses the amount of sampling error in the survey, i.e., the range </a:t>
            </a:r>
          </a:p>
          <a:p>
            <a:r>
              <a:rPr lang="en-US" dirty="0"/>
              <a:t>of uncertainty around an estimate of a population measure, assuming normally distributed </a:t>
            </a:r>
          </a:p>
          <a:p>
            <a:r>
              <a:rPr lang="en-US" dirty="0"/>
              <a:t>data. For example, if 60 % of the sample claims to use a tablet computer, a 5 % margin of </a:t>
            </a:r>
          </a:p>
          <a:p>
            <a:r>
              <a:rPr lang="en-US" dirty="0"/>
              <a:t>error would mean that actually 55–65 % of the </a:t>
            </a:r>
          </a:p>
          <a:p>
            <a:r>
              <a:rPr lang="en-US" dirty="0"/>
              <a:t>population use tablet computers.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8C2260-8EF1-374E-A864-091E1D970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202615"/>
            <a:ext cx="4064000" cy="180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57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60A36A-F66A-B349-BCCC-89F4974317AF}"/>
              </a:ext>
            </a:extLst>
          </p:cNvPr>
          <p:cNvSpPr txBox="1"/>
          <p:nvPr/>
        </p:nvSpPr>
        <p:spPr>
          <a:xfrm>
            <a:off x="304800" y="209550"/>
            <a:ext cx="903773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Sample Size and Confidence Interval 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i="1" dirty="0"/>
              <a:t>confidence level </a:t>
            </a:r>
            <a:r>
              <a:rPr lang="en-US" dirty="0"/>
              <a:t>indicates how likely the reported metric falls within the margin of error </a:t>
            </a:r>
          </a:p>
          <a:p>
            <a:r>
              <a:rPr lang="en-US" dirty="0"/>
              <a:t>if the study were repeated. A 95 % confidence level, for example, would mean that 95 % of </a:t>
            </a:r>
          </a:p>
          <a:p>
            <a:r>
              <a:rPr lang="en-US" dirty="0"/>
              <a:t>the time, observations from repeated sampling will fall within the interval defined by the </a:t>
            </a:r>
          </a:p>
          <a:p>
            <a:r>
              <a:rPr lang="en-US" dirty="0"/>
              <a:t>margin of error. Commonly used confidence levels are 99, 95, and 90 %.</a:t>
            </a:r>
          </a:p>
          <a:p>
            <a:endParaRPr lang="en-US" dirty="0"/>
          </a:p>
          <a:p>
            <a:r>
              <a:rPr lang="en-US" dirty="0"/>
              <a:t>Figure 4, based on </a:t>
            </a:r>
            <a:r>
              <a:rPr lang="en-US" dirty="0" err="1"/>
              <a:t>Krejcie</a:t>
            </a:r>
            <a:r>
              <a:rPr lang="en-US" dirty="0"/>
              <a:t> and Morgan’s formula (1970), shows the appropriate sample </a:t>
            </a:r>
          </a:p>
          <a:p>
            <a:r>
              <a:rPr lang="en-US" dirty="0"/>
              <a:t>size, given the population size, as well as the chosen margin of error and confidence level </a:t>
            </a:r>
          </a:p>
          <a:p>
            <a:r>
              <a:rPr lang="en-US" dirty="0"/>
              <a:t>for your survey. Note that the table is based on a population proportion of 50% for the </a:t>
            </a:r>
          </a:p>
          <a:p>
            <a:r>
              <a:rPr lang="en-US" dirty="0"/>
              <a:t>response of interest, the most cautious estimation.</a:t>
            </a:r>
          </a:p>
          <a:p>
            <a:endParaRPr lang="en-US" dirty="0"/>
          </a:p>
          <a:p>
            <a:r>
              <a:rPr lang="en-US" dirty="0"/>
              <a:t>for a population larger than 100,000, a sample </a:t>
            </a:r>
          </a:p>
          <a:p>
            <a:r>
              <a:rPr lang="en-US" dirty="0"/>
              <a:t>size of 384 is required to achieve a confidence </a:t>
            </a:r>
          </a:p>
          <a:p>
            <a:r>
              <a:rPr lang="en-US" dirty="0"/>
              <a:t>level of 95 % and a margin of error of 5 %.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8C2260-8EF1-374E-A864-091E1D970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202615"/>
            <a:ext cx="4064000" cy="180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65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60A36A-F66A-B349-BCCC-89F4974317AF}"/>
              </a:ext>
            </a:extLst>
          </p:cNvPr>
          <p:cNvSpPr txBox="1"/>
          <p:nvPr/>
        </p:nvSpPr>
        <p:spPr>
          <a:xfrm>
            <a:off x="304800" y="209550"/>
            <a:ext cx="50148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Sample Size, Error Margin and Confidence Interval </a:t>
            </a:r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F18A2CFD-6B07-FC40-98EA-BA95E6C55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42950"/>
            <a:ext cx="80899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4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60A36A-F66A-B349-BCCC-89F4974317AF}"/>
              </a:ext>
            </a:extLst>
          </p:cNvPr>
          <p:cNvSpPr txBox="1"/>
          <p:nvPr/>
        </p:nvSpPr>
        <p:spPr>
          <a:xfrm>
            <a:off x="304800" y="209550"/>
            <a:ext cx="8767849" cy="5663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Questionnaire Design and Biases</a:t>
            </a:r>
          </a:p>
          <a:p>
            <a:endParaRPr lang="en-US" sz="2400" b="1" i="1" dirty="0"/>
          </a:p>
          <a:p>
            <a:endParaRPr lang="en-US" sz="2400" b="1" i="1" dirty="0"/>
          </a:p>
          <a:p>
            <a:endParaRPr lang="en-US" sz="2400" b="1" i="1" dirty="0"/>
          </a:p>
          <a:p>
            <a:endParaRPr lang="en-US" sz="2400" b="1" i="1" dirty="0"/>
          </a:p>
          <a:p>
            <a:endParaRPr lang="en-US" sz="2400" b="1" i="1" dirty="0"/>
          </a:p>
          <a:p>
            <a:endParaRPr lang="en-US" sz="2400" b="1" i="1" dirty="0"/>
          </a:p>
          <a:p>
            <a:endParaRPr lang="en-US" sz="2400" b="1" i="1" dirty="0"/>
          </a:p>
          <a:p>
            <a:endParaRPr lang="en-US" sz="2400" b="1" i="1" dirty="0"/>
          </a:p>
          <a:p>
            <a:endParaRPr lang="en-US" sz="2400" b="1" i="1" dirty="0"/>
          </a:p>
          <a:p>
            <a:endParaRPr lang="en-US" sz="2400" b="1" i="1" dirty="0"/>
          </a:p>
          <a:p>
            <a:r>
              <a:rPr lang="en-US" sz="2000" dirty="0"/>
              <a:t>Chapter gives many rules of thumb for various closed-end question survey design</a:t>
            </a:r>
          </a:p>
          <a:p>
            <a:endParaRPr lang="en-US" sz="2400" b="1" i="1" dirty="0"/>
          </a:p>
          <a:p>
            <a:r>
              <a:rPr lang="en-US" b="1" dirty="0"/>
              <a:t> </a:t>
            </a:r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14C382D-9578-F84F-9A87-8BC1939FC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9600"/>
            <a:ext cx="5029200" cy="3137263"/>
          </a:xfrm>
          <a:prstGeom prst="rect">
            <a:avLst/>
          </a:prstGeom>
        </p:spPr>
      </p:pic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A4F5BE9-B99F-C54A-98FA-E904DA273E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1" y="523013"/>
            <a:ext cx="3471862" cy="350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92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60A36A-F66A-B349-BCCC-89F4974317AF}"/>
              </a:ext>
            </a:extLst>
          </p:cNvPr>
          <p:cNvSpPr txBox="1"/>
          <p:nvPr/>
        </p:nvSpPr>
        <p:spPr>
          <a:xfrm>
            <a:off x="304800" y="209550"/>
            <a:ext cx="4352089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Questionnaire Design and Biases</a:t>
            </a:r>
          </a:p>
          <a:p>
            <a:endParaRPr lang="en-US" sz="2400" b="1" i="1" dirty="0"/>
          </a:p>
          <a:p>
            <a:r>
              <a:rPr lang="en-US" i="1" dirty="0"/>
              <a:t>Rating questions </a:t>
            </a:r>
            <a:r>
              <a:rPr lang="en-US" dirty="0"/>
              <a:t>are appropriate when the </a:t>
            </a:r>
          </a:p>
          <a:p>
            <a:r>
              <a:rPr lang="en-US" dirty="0"/>
              <a:t>respondent must order their preferences.</a:t>
            </a:r>
          </a:p>
          <a:p>
            <a:endParaRPr lang="en-US" dirty="0"/>
          </a:p>
          <a:p>
            <a:r>
              <a:rPr lang="en-US" i="1" dirty="0"/>
              <a:t>Rankings questions </a:t>
            </a:r>
            <a:r>
              <a:rPr lang="en-US" dirty="0"/>
              <a:t>are appropriate when </a:t>
            </a:r>
          </a:p>
          <a:p>
            <a:r>
              <a:rPr lang="en-US" dirty="0"/>
              <a:t>the respondent must put an object on a </a:t>
            </a:r>
          </a:p>
          <a:p>
            <a:r>
              <a:rPr lang="en-US" dirty="0"/>
              <a:t>continuum. </a:t>
            </a:r>
            <a:endParaRPr lang="en-US" sz="2400" dirty="0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D5EF5F7-F1B5-C94B-A80E-D9BE70B51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911840"/>
            <a:ext cx="4767262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99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60A36A-F66A-B349-BCCC-89F4974317AF}"/>
              </a:ext>
            </a:extLst>
          </p:cNvPr>
          <p:cNvSpPr txBox="1"/>
          <p:nvPr/>
        </p:nvSpPr>
        <p:spPr>
          <a:xfrm>
            <a:off x="304800" y="209550"/>
            <a:ext cx="354282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Questionnaire Biases</a:t>
            </a:r>
          </a:p>
          <a:p>
            <a:endParaRPr lang="en-US" sz="2400" b="1" i="1" dirty="0"/>
          </a:p>
          <a:p>
            <a:r>
              <a:rPr lang="en-US" dirty="0"/>
              <a:t>Five common questionnaire biases: </a:t>
            </a:r>
          </a:p>
          <a:p>
            <a:endParaRPr lang="en-US" dirty="0"/>
          </a:p>
          <a:p>
            <a:r>
              <a:rPr lang="en-US" dirty="0"/>
              <a:t>	satisficing, </a:t>
            </a:r>
          </a:p>
          <a:p>
            <a:endParaRPr lang="en-US" dirty="0"/>
          </a:p>
          <a:p>
            <a:r>
              <a:rPr lang="en-US" dirty="0"/>
              <a:t>	acquiescence bias, </a:t>
            </a:r>
          </a:p>
          <a:p>
            <a:endParaRPr lang="en-US" dirty="0"/>
          </a:p>
          <a:p>
            <a:r>
              <a:rPr lang="en-US" dirty="0"/>
              <a:t>	social desirability, </a:t>
            </a:r>
          </a:p>
          <a:p>
            <a:endParaRPr lang="en-US" dirty="0"/>
          </a:p>
          <a:p>
            <a:r>
              <a:rPr lang="en-US" dirty="0"/>
              <a:t>	response order bias, and </a:t>
            </a:r>
          </a:p>
          <a:p>
            <a:endParaRPr lang="en-US" dirty="0"/>
          </a:p>
          <a:p>
            <a:r>
              <a:rPr lang="en-US" dirty="0"/>
              <a:t>	question order bias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340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CA9B879-CD43-1F4B-BF33-74CD2CA14DAB}"/>
              </a:ext>
            </a:extLst>
          </p:cNvPr>
          <p:cNvSpPr txBox="1"/>
          <p:nvPr/>
        </p:nvSpPr>
        <p:spPr>
          <a:xfrm>
            <a:off x="872704" y="514350"/>
            <a:ext cx="1370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Overview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E84819-0C8D-C24D-8D79-5CFA91A8792F}"/>
              </a:ext>
            </a:extLst>
          </p:cNvPr>
          <p:cNvSpPr txBox="1"/>
          <p:nvPr/>
        </p:nvSpPr>
        <p:spPr>
          <a:xfrm>
            <a:off x="457200" y="1428750"/>
            <a:ext cx="81371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survey is a method of gathering information by asking questions to a subset of</a:t>
            </a:r>
          </a:p>
          <a:p>
            <a:r>
              <a:rPr lang="en-US" dirty="0"/>
              <a:t>people, the results of which can be generalized to the wider target population. There</a:t>
            </a:r>
          </a:p>
          <a:p>
            <a:r>
              <a:rPr lang="en-US" dirty="0"/>
              <a:t>are many different types of surveys, many ways to sample a population, and many</a:t>
            </a:r>
          </a:p>
          <a:p>
            <a:r>
              <a:rPr lang="en-US" dirty="0"/>
              <a:t>ways to collect data from that population.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198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60A36A-F66A-B349-BCCC-89F4974317AF}"/>
              </a:ext>
            </a:extLst>
          </p:cNvPr>
          <p:cNvSpPr txBox="1"/>
          <p:nvPr/>
        </p:nvSpPr>
        <p:spPr>
          <a:xfrm>
            <a:off x="304800" y="209550"/>
            <a:ext cx="8848256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Satisficing Biases</a:t>
            </a:r>
          </a:p>
          <a:p>
            <a:endParaRPr lang="en-US" sz="2400" b="1" i="1" dirty="0"/>
          </a:p>
          <a:p>
            <a:r>
              <a:rPr lang="en-US" dirty="0"/>
              <a:t>Satisficing occurs when respondents use a suboptimal amount of cognitive effort to answer </a:t>
            </a:r>
          </a:p>
          <a:p>
            <a:r>
              <a:rPr lang="en-US" dirty="0"/>
              <a:t>questions. Instead, </a:t>
            </a:r>
            <a:r>
              <a:rPr lang="en-US" dirty="0" err="1"/>
              <a:t>satisficers</a:t>
            </a:r>
            <a:r>
              <a:rPr lang="en-US" dirty="0"/>
              <a:t> will typically pick what they consider to be the first acceptable </a:t>
            </a:r>
          </a:p>
          <a:p>
            <a:r>
              <a:rPr lang="en-US" dirty="0"/>
              <a:t>response alternative. Satisficing compromises 1 or 4 cognitive steps:</a:t>
            </a:r>
          </a:p>
          <a:p>
            <a:endParaRPr lang="en-US" sz="2400" dirty="0"/>
          </a:p>
          <a:p>
            <a:pPr lvl="0"/>
            <a:r>
              <a:rPr lang="en-US" i="1" dirty="0"/>
              <a:t>1. Comprehension </a:t>
            </a:r>
            <a:r>
              <a:rPr lang="en-US" dirty="0"/>
              <a:t>of the question, instructions, and answer options</a:t>
            </a:r>
          </a:p>
          <a:p>
            <a:pPr lvl="0"/>
            <a:r>
              <a:rPr lang="en-US" i="1" dirty="0"/>
              <a:t>2. Retrieval </a:t>
            </a:r>
            <a:r>
              <a:rPr lang="en-US" dirty="0"/>
              <a:t>of specific memories to aid with answering the question</a:t>
            </a:r>
          </a:p>
          <a:p>
            <a:pPr lvl="0"/>
            <a:r>
              <a:rPr lang="en-US" i="1" dirty="0"/>
              <a:t>3. Judgement </a:t>
            </a:r>
            <a:r>
              <a:rPr lang="en-US" dirty="0"/>
              <a:t>of the retrieved information and its applicability to the question</a:t>
            </a:r>
          </a:p>
          <a:p>
            <a:pPr lvl="0"/>
            <a:r>
              <a:rPr lang="en-US" i="1" dirty="0"/>
              <a:t>4. Mapping </a:t>
            </a:r>
            <a:r>
              <a:rPr lang="en-US" dirty="0"/>
              <a:t>of judgement onto the answer options</a:t>
            </a:r>
            <a:endParaRPr lang="en-US" sz="2400" dirty="0"/>
          </a:p>
          <a:p>
            <a:pPr lvl="0"/>
            <a:endParaRPr lang="en-US" sz="2400" dirty="0"/>
          </a:p>
          <a:p>
            <a:pPr lvl="0"/>
            <a:r>
              <a:rPr lang="en-US" dirty="0" err="1"/>
              <a:t>Satisficers</a:t>
            </a:r>
            <a:r>
              <a:rPr lang="en-US" dirty="0"/>
              <a:t> shortcut this process by exerting less cognitive effort or by skipping one or </a:t>
            </a:r>
          </a:p>
          <a:p>
            <a:pPr lvl="0"/>
            <a:r>
              <a:rPr lang="en-US" dirty="0"/>
              <a:t>more steps entirely.</a:t>
            </a:r>
          </a:p>
          <a:p>
            <a:pPr lvl="0"/>
            <a:endParaRPr lang="en-US" sz="2400" dirty="0"/>
          </a:p>
          <a:p>
            <a:pPr lvl="0"/>
            <a:r>
              <a:rPr lang="en-US" dirty="0"/>
              <a:t>To minimize satisficing ….</a:t>
            </a:r>
          </a:p>
        </p:txBody>
      </p:sp>
    </p:spTree>
    <p:extLst>
      <p:ext uri="{BB962C8B-B14F-4D97-AF65-F5344CB8AC3E}">
        <p14:creationId xmlns:p14="http://schemas.microsoft.com/office/powerpoint/2010/main" val="3119009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60A36A-F66A-B349-BCCC-89F4974317AF}"/>
              </a:ext>
            </a:extLst>
          </p:cNvPr>
          <p:cNvSpPr txBox="1"/>
          <p:nvPr/>
        </p:nvSpPr>
        <p:spPr>
          <a:xfrm>
            <a:off x="304800" y="209550"/>
            <a:ext cx="7124130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Satisficing Biases</a:t>
            </a:r>
          </a:p>
          <a:p>
            <a:endParaRPr lang="en-US" sz="2400" b="1" i="1" dirty="0"/>
          </a:p>
          <a:p>
            <a:pPr marL="342900" indent="-342900">
              <a:buAutoNum type="arabicPeriod"/>
            </a:pPr>
            <a:r>
              <a:rPr lang="en-US" dirty="0"/>
              <a:t>Simple instead of complex questions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Avoid “don’t know” and “unsure” </a:t>
            </a:r>
            <a:r>
              <a:rPr lang="en-US" dirty="0" err="1"/>
              <a:t>etc</a:t>
            </a:r>
            <a:r>
              <a:rPr lang="en-US" dirty="0"/>
              <a:t> etc.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Avoid using same rating scale in back to back questions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Keep questionnaires short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Increase motivation by stressing participant-centered importance/gain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Ask for justification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Use of trap questions </a:t>
            </a:r>
          </a:p>
        </p:txBody>
      </p:sp>
    </p:spTree>
    <p:extLst>
      <p:ext uri="{BB962C8B-B14F-4D97-AF65-F5344CB8AC3E}">
        <p14:creationId xmlns:p14="http://schemas.microsoft.com/office/powerpoint/2010/main" val="1105131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60A36A-F66A-B349-BCCC-89F4974317AF}"/>
              </a:ext>
            </a:extLst>
          </p:cNvPr>
          <p:cNvSpPr txBox="1"/>
          <p:nvPr/>
        </p:nvSpPr>
        <p:spPr>
          <a:xfrm>
            <a:off x="304800" y="209550"/>
            <a:ext cx="8711039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Acquiescence Biases</a:t>
            </a:r>
          </a:p>
          <a:p>
            <a:endParaRPr lang="en-US" sz="2400" b="1" i="1" dirty="0"/>
          </a:p>
          <a:p>
            <a:r>
              <a:rPr lang="en-US" dirty="0"/>
              <a:t>When presented with agree/disagree, yes/no, or true/false statements, some respondents </a:t>
            </a:r>
          </a:p>
          <a:p>
            <a:r>
              <a:rPr lang="en-US" dirty="0"/>
              <a:t>are more likely to concur with the statement independent of its substance or source.</a:t>
            </a:r>
          </a:p>
          <a:p>
            <a:endParaRPr lang="en-US" sz="2400" dirty="0"/>
          </a:p>
          <a:p>
            <a:r>
              <a:rPr lang="en-US" dirty="0"/>
              <a:t>Origins in both cognitive and personality variables.  To minimize:</a:t>
            </a:r>
          </a:p>
          <a:p>
            <a:endParaRPr lang="en-US" dirty="0"/>
          </a:p>
          <a:p>
            <a:pPr lvl="0"/>
            <a:r>
              <a:rPr lang="en-US" dirty="0"/>
              <a:t>Avoid questions with agree/disagree, yes/no, true/false, or similar answer options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Where possible, ask construct-specific questions (i.e., questions that ask about the </a:t>
            </a:r>
          </a:p>
          <a:p>
            <a:pPr lvl="0"/>
            <a:r>
              <a:rPr lang="en-US" dirty="0"/>
              <a:t>underlying construct in a neutral, non-leading way) instead of agreement statements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Use reverse-keyed constructs; i.e., the same construct is asked positively and </a:t>
            </a:r>
          </a:p>
          <a:p>
            <a:pPr lvl="0"/>
            <a:r>
              <a:rPr lang="en-US" dirty="0"/>
              <a:t>negatively in the same survey. The raw scores of both responses are then combined </a:t>
            </a:r>
          </a:p>
          <a:p>
            <a:pPr lvl="0"/>
            <a:r>
              <a:rPr lang="en-US" dirty="0"/>
              <a:t>to correct for acquiescence bias.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143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60A36A-F66A-B349-BCCC-89F4974317AF}"/>
              </a:ext>
            </a:extLst>
          </p:cNvPr>
          <p:cNvSpPr txBox="1"/>
          <p:nvPr/>
        </p:nvSpPr>
        <p:spPr>
          <a:xfrm>
            <a:off x="304800" y="209550"/>
            <a:ext cx="8938409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Social Desirability Biases</a:t>
            </a:r>
          </a:p>
          <a:p>
            <a:endParaRPr lang="en-US" sz="2400" b="1" i="1" dirty="0"/>
          </a:p>
          <a:p>
            <a:r>
              <a:rPr lang="en-US" dirty="0"/>
              <a:t>Social desirability occurs when respondents answer questions in a manner they feel will </a:t>
            </a:r>
          </a:p>
          <a:p>
            <a:r>
              <a:rPr lang="en-US" dirty="0"/>
              <a:t>be positively perceived by others.</a:t>
            </a:r>
          </a:p>
          <a:p>
            <a:endParaRPr lang="en-US" dirty="0"/>
          </a:p>
          <a:p>
            <a:r>
              <a:rPr lang="en-US" dirty="0"/>
              <a:t>Respondents are inclined to provide socially desirable answers when:</a:t>
            </a:r>
          </a:p>
          <a:p>
            <a:pPr lvl="0"/>
            <a:r>
              <a:rPr lang="en-US" dirty="0"/>
              <a:t>	- Their behavior or views go against the social norm</a:t>
            </a:r>
          </a:p>
          <a:p>
            <a:pPr lvl="0"/>
            <a:r>
              <a:rPr lang="en-US" dirty="0"/>
              <a:t>	- Asked to provide information on sensitive topics, making the respondent </a:t>
            </a:r>
          </a:p>
          <a:p>
            <a:pPr lvl="0"/>
            <a:r>
              <a:rPr lang="en-US" dirty="0"/>
              <a:t>	  feel uncomfortable or embarrassed</a:t>
            </a:r>
          </a:p>
          <a:p>
            <a:pPr lvl="0"/>
            <a:r>
              <a:rPr lang="en-US" dirty="0"/>
              <a:t>	- They perceive a threat of disclosure or consequences to answering truthfully </a:t>
            </a:r>
          </a:p>
          <a:p>
            <a:pPr lvl="0"/>
            <a:r>
              <a:rPr lang="en-US" dirty="0"/>
              <a:t>	- Their true identity (e.g., name, address, phone number) is captured in the survey</a:t>
            </a:r>
          </a:p>
          <a:p>
            <a:pPr lvl="0"/>
            <a:r>
              <a:rPr lang="en-US" dirty="0"/>
              <a:t> 	- The data is directly collected by another person (e.g., in-person or phone surveys).</a:t>
            </a:r>
          </a:p>
          <a:p>
            <a:endParaRPr lang="en-US" dirty="0"/>
          </a:p>
          <a:p>
            <a:r>
              <a:rPr lang="en-US" dirty="0"/>
              <a:t>To minimize social desirability bias, respondents should be allowed to answer anonymously </a:t>
            </a:r>
          </a:p>
          <a:p>
            <a:r>
              <a:rPr lang="en-US" dirty="0"/>
              <a:t>or the survey should be self-administered.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079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60A36A-F66A-B349-BCCC-89F4974317AF}"/>
              </a:ext>
            </a:extLst>
          </p:cNvPr>
          <p:cNvSpPr txBox="1"/>
          <p:nvPr/>
        </p:nvSpPr>
        <p:spPr>
          <a:xfrm>
            <a:off x="228600" y="209550"/>
            <a:ext cx="9008364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Response Order Biases</a:t>
            </a:r>
          </a:p>
          <a:p>
            <a:endParaRPr lang="en-US" sz="2400" b="1" i="1" dirty="0"/>
          </a:p>
          <a:p>
            <a:r>
              <a:rPr lang="en-US" dirty="0"/>
              <a:t>Response order bias is the tendency to select the items toward the beginning (i.e., a </a:t>
            </a:r>
          </a:p>
          <a:p>
            <a:r>
              <a:rPr lang="en-US" dirty="0"/>
              <a:t>primacy effect) or the end (i.e., a recency effect) of an answer list or scale.</a:t>
            </a:r>
          </a:p>
          <a:p>
            <a:endParaRPr lang="en-US" dirty="0"/>
          </a:p>
          <a:p>
            <a:r>
              <a:rPr lang="en-US" dirty="0"/>
              <a:t>To minimize response order effects, the following may be considered:</a:t>
            </a:r>
          </a:p>
          <a:p>
            <a:endParaRPr lang="en-US" dirty="0"/>
          </a:p>
          <a:p>
            <a:pPr marL="285750" lvl="0" indent="-285750">
              <a:buFontTx/>
              <a:buChar char="-"/>
            </a:pPr>
            <a:r>
              <a:rPr lang="en-US" dirty="0"/>
              <a:t>Unrelated answer options should be randomly ordered across respondents</a:t>
            </a:r>
          </a:p>
          <a:p>
            <a:pPr lvl="0"/>
            <a:endParaRPr lang="en-US" dirty="0"/>
          </a:p>
          <a:p>
            <a:pPr marL="285750" lvl="0" indent="-285750">
              <a:buFontTx/>
              <a:buChar char="-"/>
            </a:pPr>
            <a:r>
              <a:rPr lang="en-US" dirty="0"/>
              <a:t>Rating scales should be ordered from negative to positive, with the most negative item first</a:t>
            </a:r>
          </a:p>
          <a:p>
            <a:pPr lvl="0"/>
            <a:endParaRPr lang="en-US" dirty="0"/>
          </a:p>
          <a:p>
            <a:pPr marL="285750" lvl="0" indent="-285750">
              <a:buFontTx/>
              <a:buChar char="-"/>
            </a:pPr>
            <a:r>
              <a:rPr lang="en-US" dirty="0"/>
              <a:t>The order of ordinal scales should be reversed randomly between respondents, and the </a:t>
            </a:r>
          </a:p>
          <a:p>
            <a:pPr lvl="0"/>
            <a:r>
              <a:rPr lang="en-US" dirty="0"/>
              <a:t>     raw scores of both scale versions should be averaged using the same value for each scale </a:t>
            </a:r>
          </a:p>
          <a:p>
            <a:pPr lvl="0"/>
            <a:r>
              <a:rPr lang="en-US" dirty="0"/>
              <a:t>     label. That way, the response order effects cancel each other out across respondents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7369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60A36A-F66A-B349-BCCC-89F4974317AF}"/>
              </a:ext>
            </a:extLst>
          </p:cNvPr>
          <p:cNvSpPr txBox="1"/>
          <p:nvPr/>
        </p:nvSpPr>
        <p:spPr>
          <a:xfrm>
            <a:off x="228600" y="209550"/>
            <a:ext cx="7021474" cy="6278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Open-Ended Questions</a:t>
            </a:r>
          </a:p>
          <a:p>
            <a:endParaRPr lang="en-US" sz="2400" b="1" i="1" dirty="0"/>
          </a:p>
          <a:p>
            <a:endParaRPr lang="en-US" sz="2400" b="1" i="1" dirty="0"/>
          </a:p>
          <a:p>
            <a:pPr lvl="0"/>
            <a:r>
              <a:rPr lang="en-US" dirty="0"/>
              <a:t>Avoid overly broad questions (broader than actually experienced)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Avoid leading questions (don’t suggest a right answer)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Avoid querying about multiple objects/options in a preference or ranking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Avoid relying on highly accurate memory recall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Avoid prediction questions (don’t ask to anticipate future behavior</a:t>
            </a:r>
          </a:p>
          <a:p>
            <a:pPr lvl="0"/>
            <a:r>
              <a:rPr lang="en-US" dirty="0"/>
              <a:t>	or future attitudes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sz="2400" b="1" i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168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60A36A-F66A-B349-BCCC-89F4974317AF}"/>
              </a:ext>
            </a:extLst>
          </p:cNvPr>
          <p:cNvSpPr txBox="1"/>
          <p:nvPr/>
        </p:nvSpPr>
        <p:spPr>
          <a:xfrm>
            <a:off x="228600" y="209550"/>
            <a:ext cx="7021474" cy="6278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Open-Ended Questions</a:t>
            </a:r>
          </a:p>
          <a:p>
            <a:endParaRPr lang="en-US" sz="2400" b="1" i="1" dirty="0"/>
          </a:p>
          <a:p>
            <a:endParaRPr lang="en-US" sz="2400" b="1" i="1" dirty="0"/>
          </a:p>
          <a:p>
            <a:pPr lvl="0"/>
            <a:r>
              <a:rPr lang="en-US" dirty="0"/>
              <a:t>Avoid overly broad questions (broader than actually experienced)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Avoid leading questions (don’t suggest a right answer)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Avoid querying about multiple objects/options in a preference or ranking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Avoid relying on highly accurate memory recall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Avoid prediction questions (don’t ask to anticipate future behavior</a:t>
            </a:r>
          </a:p>
          <a:p>
            <a:pPr lvl="0"/>
            <a:r>
              <a:rPr lang="en-US" dirty="0"/>
              <a:t>	or future attitudes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sz="2400" b="1" i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8355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60A36A-F66A-B349-BCCC-89F4974317AF}"/>
              </a:ext>
            </a:extLst>
          </p:cNvPr>
          <p:cNvSpPr txBox="1"/>
          <p:nvPr/>
        </p:nvSpPr>
        <p:spPr>
          <a:xfrm>
            <a:off x="228600" y="209550"/>
            <a:ext cx="865230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Implementation</a:t>
            </a:r>
          </a:p>
          <a:p>
            <a:endParaRPr lang="en-US" sz="2400" b="1" i="1" dirty="0"/>
          </a:p>
          <a:p>
            <a:r>
              <a:rPr lang="en-US" dirty="0"/>
              <a:t>There are many platforms and tools that can be used to implement Internet surveys, such </a:t>
            </a:r>
          </a:p>
          <a:p>
            <a:r>
              <a:rPr lang="en-US" dirty="0" err="1"/>
              <a:t>ConfirmIt</a:t>
            </a:r>
            <a:r>
              <a:rPr lang="en-US" dirty="0"/>
              <a:t>, Google Forms, Kinesis, </a:t>
            </a:r>
            <a:r>
              <a:rPr lang="en-US" dirty="0" err="1"/>
              <a:t>LimeSurvey</a:t>
            </a:r>
            <a:r>
              <a:rPr lang="en-US" dirty="0"/>
              <a:t>, SurveyGizmo, SurveyMonkey, </a:t>
            </a:r>
            <a:r>
              <a:rPr lang="en-US" dirty="0" err="1"/>
              <a:t>UserZoom</a:t>
            </a:r>
            <a:r>
              <a:rPr lang="en-US" dirty="0"/>
              <a:t>, </a:t>
            </a:r>
          </a:p>
          <a:p>
            <a:r>
              <a:rPr lang="en-US" dirty="0"/>
              <a:t>Wufoo, and </a:t>
            </a:r>
            <a:r>
              <a:rPr lang="en-US" dirty="0" err="1"/>
              <a:t>Zoomerang</a:t>
            </a:r>
            <a:r>
              <a:rPr lang="en-US" dirty="0"/>
              <a:t>, to name just a few. </a:t>
            </a:r>
          </a:p>
          <a:p>
            <a:endParaRPr lang="en-US" dirty="0"/>
          </a:p>
          <a:p>
            <a:r>
              <a:rPr lang="en-US" dirty="0"/>
              <a:t>When deciding on the appropriate platform, functionality, cost, and ease of use should be </a:t>
            </a:r>
          </a:p>
          <a:p>
            <a:r>
              <a:rPr lang="en-US" dirty="0"/>
              <a:t>taken into consideration. The questionnaire may require a survey tool that supports </a:t>
            </a:r>
          </a:p>
          <a:p>
            <a:r>
              <a:rPr lang="en-US" dirty="0"/>
              <a:t>functionality such as branching and conditionals, the ability to pass URL parameters, </a:t>
            </a:r>
          </a:p>
          <a:p>
            <a:r>
              <a:rPr lang="en-US" dirty="0"/>
              <a:t>multiple languages, and a range of question types.</a:t>
            </a:r>
          </a:p>
          <a:p>
            <a:endParaRPr lang="en-US" sz="2400" dirty="0"/>
          </a:p>
          <a:p>
            <a:r>
              <a:rPr lang="en-US" sz="2400" dirty="0"/>
              <a:t>Chapter discusses techniques for maximizing response rates</a:t>
            </a:r>
            <a:r>
              <a:rPr lang="en-US" sz="2400"/>
              <a:t>, etc.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511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CA9B879-CD43-1F4B-BF33-74CD2CA14DAB}"/>
              </a:ext>
            </a:extLst>
          </p:cNvPr>
          <p:cNvSpPr txBox="1"/>
          <p:nvPr/>
        </p:nvSpPr>
        <p:spPr>
          <a:xfrm>
            <a:off x="872704" y="514350"/>
            <a:ext cx="1370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Overview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E84819-0C8D-C24D-8D79-5CFA91A8792F}"/>
              </a:ext>
            </a:extLst>
          </p:cNvPr>
          <p:cNvSpPr txBox="1"/>
          <p:nvPr/>
        </p:nvSpPr>
        <p:spPr>
          <a:xfrm>
            <a:off x="457200" y="1428750"/>
            <a:ext cx="837280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survey is a method of gathering information by asking questions to a subset of</a:t>
            </a:r>
          </a:p>
          <a:p>
            <a:r>
              <a:rPr lang="en-US" dirty="0"/>
              <a:t>people, the results of which can be generalized to the wider target population. There</a:t>
            </a:r>
          </a:p>
          <a:p>
            <a:r>
              <a:rPr lang="en-US" dirty="0"/>
              <a:t>are many different types of surveys, many ways to sample a population, and many</a:t>
            </a:r>
          </a:p>
          <a:p>
            <a:r>
              <a:rPr lang="en-US" dirty="0"/>
              <a:t>ways to collect data from that population.</a:t>
            </a:r>
          </a:p>
          <a:p>
            <a:endParaRPr lang="en-US" dirty="0"/>
          </a:p>
          <a:p>
            <a:r>
              <a:rPr lang="en-US" dirty="0"/>
              <a:t>Traditionally, surveys have been administered via mail, telephone, or in person. The </a:t>
            </a:r>
          </a:p>
          <a:p>
            <a:r>
              <a:rPr lang="en-US" dirty="0"/>
              <a:t>Internet has become a popular mode for surveys due to the low cost of gathering data, </a:t>
            </a:r>
          </a:p>
          <a:p>
            <a:r>
              <a:rPr lang="en-US" dirty="0"/>
              <a:t>ease and speed of survey administration, and its broadening reach across a variety of </a:t>
            </a:r>
          </a:p>
          <a:p>
            <a:r>
              <a:rPr lang="en-US" dirty="0"/>
              <a:t>populations worldwide.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679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CA9B879-CD43-1F4B-BF33-74CD2CA14DAB}"/>
              </a:ext>
            </a:extLst>
          </p:cNvPr>
          <p:cNvSpPr txBox="1"/>
          <p:nvPr/>
        </p:nvSpPr>
        <p:spPr>
          <a:xfrm>
            <a:off x="872704" y="514350"/>
            <a:ext cx="1370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Overview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E84819-0C8D-C24D-8D79-5CFA91A8792F}"/>
              </a:ext>
            </a:extLst>
          </p:cNvPr>
          <p:cNvSpPr txBox="1"/>
          <p:nvPr/>
        </p:nvSpPr>
        <p:spPr>
          <a:xfrm>
            <a:off x="457200" y="1352550"/>
            <a:ext cx="6159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human–computer interaction (HCI) research can be useful to: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3662CF-C8A3-A34A-B7AA-D4CBC3879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31" y="2190750"/>
            <a:ext cx="6746487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32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CA9B879-CD43-1F4B-BF33-74CD2CA14DAB}"/>
              </a:ext>
            </a:extLst>
          </p:cNvPr>
          <p:cNvSpPr txBox="1"/>
          <p:nvPr/>
        </p:nvSpPr>
        <p:spPr>
          <a:xfrm>
            <a:off x="872704" y="514350"/>
            <a:ext cx="1370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Overview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5847FAE-0F7A-5444-9206-307D742D0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44244"/>
            <a:ext cx="7721030" cy="316668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CA9B879-CD43-1F4B-BF33-74CD2CA14DAB}"/>
              </a:ext>
            </a:extLst>
          </p:cNvPr>
          <p:cNvSpPr txBox="1"/>
          <p:nvPr/>
        </p:nvSpPr>
        <p:spPr>
          <a:xfrm>
            <a:off x="872704" y="514350"/>
            <a:ext cx="1370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Overview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C64B71-3CD1-A44F-9B76-2817AF1C5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47750"/>
            <a:ext cx="8153400" cy="381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593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4B9EE9-7775-EA4A-8609-6CCDF6C0E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61950"/>
            <a:ext cx="4533900" cy="533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FB4135-1598-694F-8DF6-8ACDB83DE292}"/>
              </a:ext>
            </a:extLst>
          </p:cNvPr>
          <p:cNvSpPr txBox="1"/>
          <p:nvPr/>
        </p:nvSpPr>
        <p:spPr>
          <a:xfrm>
            <a:off x="914400" y="1200150"/>
            <a:ext cx="533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User Attitudes</a:t>
            </a:r>
          </a:p>
          <a:p>
            <a:pPr marL="342900" indent="-342900">
              <a:buAutoNum type="arabicPeriod"/>
            </a:pPr>
            <a:r>
              <a:rPr lang="en-US" sz="2400" dirty="0"/>
              <a:t>Intent</a:t>
            </a:r>
          </a:p>
          <a:p>
            <a:pPr marL="342900" indent="-342900">
              <a:buAutoNum type="arabicPeriod"/>
            </a:pPr>
            <a:r>
              <a:rPr lang="en-US" sz="2400" dirty="0"/>
              <a:t>Task Success</a:t>
            </a:r>
          </a:p>
          <a:p>
            <a:pPr marL="342900" indent="-342900">
              <a:buAutoNum type="arabicPeriod"/>
            </a:pPr>
            <a:r>
              <a:rPr lang="en-US" sz="2400" dirty="0"/>
              <a:t>User Experience Feedback</a:t>
            </a:r>
          </a:p>
          <a:p>
            <a:pPr marL="342900" indent="-342900">
              <a:buAutoNum type="arabicPeriod"/>
            </a:pPr>
            <a:r>
              <a:rPr lang="en-US" sz="2400" dirty="0"/>
              <a:t>User Characteristics</a:t>
            </a:r>
          </a:p>
          <a:p>
            <a:pPr marL="342900" indent="-342900">
              <a:buAutoNum type="arabicPeriod"/>
            </a:pPr>
            <a:r>
              <a:rPr lang="en-US" sz="2400" dirty="0"/>
              <a:t>Interactions with Technology</a:t>
            </a:r>
          </a:p>
          <a:p>
            <a:pPr marL="342900" indent="-342900">
              <a:buAutoNum type="arabicPeriod"/>
            </a:pPr>
            <a:r>
              <a:rPr lang="en-US" sz="2400" dirty="0"/>
              <a:t>User Awareness</a:t>
            </a:r>
          </a:p>
        </p:txBody>
      </p:sp>
    </p:spTree>
    <p:extLst>
      <p:ext uri="{BB962C8B-B14F-4D97-AF65-F5344CB8AC3E}">
        <p14:creationId xmlns:p14="http://schemas.microsoft.com/office/powerpoint/2010/main" val="543065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435EF1-564B-D24C-AE8A-8699FCC9C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361950"/>
            <a:ext cx="3233057" cy="457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B9C590-D0F7-E743-B9C6-2ADD4CAF8179}"/>
              </a:ext>
            </a:extLst>
          </p:cNvPr>
          <p:cNvSpPr txBox="1"/>
          <p:nvPr/>
        </p:nvSpPr>
        <p:spPr>
          <a:xfrm>
            <a:off x="762000" y="1428750"/>
            <a:ext cx="34634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Precise Behaviors</a:t>
            </a:r>
          </a:p>
          <a:p>
            <a:pPr marL="342900" indent="-342900">
              <a:buAutoNum type="arabicPeriod"/>
            </a:pPr>
            <a:r>
              <a:rPr lang="en-US" sz="2400" dirty="0"/>
              <a:t>Underlying Motivations</a:t>
            </a:r>
          </a:p>
          <a:p>
            <a:pPr marL="342900" indent="-342900">
              <a:buAutoNum type="arabicPeriod"/>
            </a:pPr>
            <a:r>
              <a:rPr lang="en-US" sz="2400" dirty="0"/>
              <a:t>Usability Evaluations!!</a:t>
            </a:r>
          </a:p>
        </p:txBody>
      </p:sp>
    </p:spTree>
    <p:extLst>
      <p:ext uri="{BB962C8B-B14F-4D97-AF65-F5344CB8AC3E}">
        <p14:creationId xmlns:p14="http://schemas.microsoft.com/office/powerpoint/2010/main" val="3791794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9A2724-C001-5D44-A950-022974086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590550"/>
            <a:ext cx="7577083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46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1577</Words>
  <Application>Microsoft Macintosh PowerPoint</Application>
  <PresentationFormat>On-screen Show (16:9)</PresentationFormat>
  <Paragraphs>243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Kirlik</dc:creator>
  <cp:lastModifiedBy>Alexander Kirlik</cp:lastModifiedBy>
  <cp:revision>17</cp:revision>
  <dcterms:created xsi:type="dcterms:W3CDTF">2020-11-09T19:28:30Z</dcterms:created>
  <dcterms:modified xsi:type="dcterms:W3CDTF">2021-11-17T17:56:31Z</dcterms:modified>
</cp:coreProperties>
</file>